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Nunito"/>
      <p:regular r:id="rId23"/>
      <p:bold r:id="rId24"/>
      <p:italic r:id="rId25"/>
      <p:boldItalic r:id="rId26"/>
    </p:embeddedFont>
    <p:embeddedFont>
      <p:font typeface="Comfortaa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Comfortaa-bold.fntdata"/><Relationship Id="rId27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f6eeadaf94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f6eeadaf94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f6eeadaf94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f6eeadaf9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f6eeadaf94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f6eeadaf94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6eeadaf94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6eeadaf94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6eeadaf94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6eeadaf94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6eeadaf94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6eeadaf94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f6eeadaf94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f6eeadaf94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f6eeadaf94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f6eeadaf94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6eeadaf94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6eeadaf94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6eeadaf94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6eeadaf94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6eeadaf94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f6eeadaf94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6eeadaf94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6eeadaf94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6eeadaf94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6eeadaf94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6eeadaf94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6eeadaf94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6eeadaf94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f6eeadaf94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6eeadaf94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6eeadaf94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Relationship Id="rId4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23.png"/><Relationship Id="rId6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essa289844061.wordpress.com/" TargetMode="External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11" Type="http://schemas.openxmlformats.org/officeDocument/2006/relationships/image" Target="../media/image6.png"/><Relationship Id="rId10" Type="http://schemas.openxmlformats.org/officeDocument/2006/relationships/image" Target="../media/image21.png"/><Relationship Id="rId12" Type="http://schemas.openxmlformats.org/officeDocument/2006/relationships/image" Target="../media/image3.png"/><Relationship Id="rId9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2.png"/><Relationship Id="rId7" Type="http://schemas.openxmlformats.org/officeDocument/2006/relationships/image" Target="../media/image16.png"/><Relationship Id="rId8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91353" y="6029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Reto 1: Servidor Web Siemens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2294850" y="4272525"/>
            <a:ext cx="4554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Por el Grupo 1: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Guillermo Mediero, Luis Henrique Alves, Aitor Molano</a:t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6174" y="3886125"/>
            <a:ext cx="1794077" cy="90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8925" y="1815583"/>
            <a:ext cx="2043734" cy="1916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8325" y="2193653"/>
            <a:ext cx="2943675" cy="11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página - Maquetación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529363"/>
            <a:ext cx="3428048" cy="337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3900" y="1529375"/>
            <a:ext cx="4143750" cy="251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425" y="228300"/>
            <a:ext cx="7505700" cy="4683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"/>
          <p:cNvSpPr txBox="1"/>
          <p:nvPr>
            <p:ph type="title"/>
          </p:nvPr>
        </p:nvSpPr>
        <p:spPr>
          <a:xfrm>
            <a:off x="533800" y="9235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Funcionalidades</a:t>
            </a:r>
            <a:endParaRPr/>
          </a:p>
        </p:txBody>
      </p:sp>
      <p:sp>
        <p:nvSpPr>
          <p:cNvPr id="217" name="Google Shape;217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425" y="2919225"/>
            <a:ext cx="2438400" cy="170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8400" y="2919221"/>
            <a:ext cx="4241217" cy="170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3775" y="1302425"/>
            <a:ext cx="138112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2925" y="942312"/>
            <a:ext cx="1694150" cy="189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Funcionalidades</a:t>
            </a:r>
            <a:endParaRPr/>
          </a:p>
        </p:txBody>
      </p:sp>
      <p:sp>
        <p:nvSpPr>
          <p:cNvPr id="227" name="Google Shape;227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s">
                <a:latin typeface="Nunito"/>
                <a:ea typeface="Nunito"/>
                <a:cs typeface="Nunito"/>
                <a:sym typeface="Nunito"/>
              </a:rPr>
              <a:t>Semáforo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s">
                <a:latin typeface="Nunito"/>
                <a:ea typeface="Nunito"/>
                <a:cs typeface="Nunito"/>
                <a:sym typeface="Nunito"/>
              </a:rPr>
              <a:t>Cuadrículas / Onzas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b="1" lang="es">
                <a:latin typeface="Nunito"/>
                <a:ea typeface="Nunito"/>
                <a:cs typeface="Nunito"/>
                <a:sym typeface="Nunito"/>
              </a:rPr>
              <a:t>Panel de control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28" name="Google Shape;2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551" y="321025"/>
            <a:ext cx="3719299" cy="435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75" y="214025"/>
            <a:ext cx="8846299" cy="48438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6"/>
          <p:cNvSpPr txBox="1"/>
          <p:nvPr>
            <p:ph idx="1" type="body"/>
          </p:nvPr>
        </p:nvSpPr>
        <p:spPr>
          <a:xfrm>
            <a:off x="4086475" y="763325"/>
            <a:ext cx="4887900" cy="14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Arial"/>
              <a:buChar char="-"/>
            </a:pPr>
            <a:r>
              <a:rPr b="1" lang="es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Luis H. Alves</a:t>
            </a:r>
            <a:endParaRPr b="1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“¡Ha sido un proyecto que me ha hecho mucha ilusión hacer,</a:t>
            </a:r>
            <a:endParaRPr i="1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ya que de verdad he visto en estas dos semanas el potencial </a:t>
            </a:r>
            <a:endParaRPr i="1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del conocimiento que he adquirido!”</a:t>
            </a:r>
            <a:endParaRPr i="1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6"/>
          <p:cNvSpPr txBox="1"/>
          <p:nvPr>
            <p:ph type="title"/>
          </p:nvPr>
        </p:nvSpPr>
        <p:spPr>
          <a:xfrm>
            <a:off x="448200" y="410450"/>
            <a:ext cx="19632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Feedback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25" y="206875"/>
            <a:ext cx="8781750" cy="4855224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7"/>
          <p:cNvSpPr txBox="1"/>
          <p:nvPr>
            <p:ph type="title"/>
          </p:nvPr>
        </p:nvSpPr>
        <p:spPr>
          <a:xfrm>
            <a:off x="626525" y="3734825"/>
            <a:ext cx="18489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Feedback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2" name="Google Shape;242;p27"/>
          <p:cNvSpPr txBox="1"/>
          <p:nvPr>
            <p:ph idx="1" type="body"/>
          </p:nvPr>
        </p:nvSpPr>
        <p:spPr>
          <a:xfrm>
            <a:off x="391100" y="3138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-"/>
            </a:pPr>
            <a:r>
              <a:rPr lang="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Guillermo Mediero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“¡Un proyecto interesante, me ha aportado muchos conocimientos sobre páginas, javascript, css, etc. Estas dos semanas fueron intensas pero productivas!”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88" y="170613"/>
            <a:ext cx="7896225" cy="480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8"/>
          <p:cNvSpPr txBox="1"/>
          <p:nvPr/>
        </p:nvSpPr>
        <p:spPr>
          <a:xfrm>
            <a:off x="2760800" y="264800"/>
            <a:ext cx="5657100" cy="15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/>
              <a:t> </a:t>
            </a:r>
            <a:r>
              <a:rPr b="1" lang="es" sz="1300">
                <a:solidFill>
                  <a:schemeClr val="dk1"/>
                </a:solidFill>
              </a:rPr>
              <a:t>    -	Aitor Molano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300">
                <a:solidFill>
                  <a:schemeClr val="dk1"/>
                </a:solidFill>
              </a:rPr>
              <a:t>“Pese a que el proyecto que nos fue asignado nos ha resultado todo un desafío, puedo decir sin temor a equivocarme que hemos trabajado con todo el potencial del que disponíamos para sacar adelante una aplicación de la que todos estamos muy orgullosos.”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7" name="Google Shape;25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950" y="202850"/>
            <a:ext cx="8410800" cy="473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138" name="Google Shape;138;p14"/>
          <p:cNvSpPr txBox="1"/>
          <p:nvPr>
            <p:ph idx="1" type="body"/>
          </p:nvPr>
        </p:nvSpPr>
        <p:spPr>
          <a:xfrm>
            <a:off x="1917750" y="19764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b="1" lang="es" sz="1400">
                <a:latin typeface="Comfortaa"/>
                <a:ea typeface="Comfortaa"/>
                <a:cs typeface="Comfortaa"/>
                <a:sym typeface="Comfortaa"/>
              </a:rPr>
              <a:t>Presentación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b="1" lang="es" sz="1400">
                <a:latin typeface="Comfortaa"/>
                <a:ea typeface="Comfortaa"/>
                <a:cs typeface="Comfortaa"/>
                <a:sym typeface="Comfortaa"/>
              </a:rPr>
              <a:t>Idea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b="1" lang="es" sz="1400">
                <a:latin typeface="Comfortaa"/>
                <a:ea typeface="Comfortaa"/>
                <a:cs typeface="Comfortaa"/>
                <a:sym typeface="Comfortaa"/>
              </a:rPr>
              <a:t>Metodología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b="1" lang="es" sz="1400">
                <a:latin typeface="Comfortaa"/>
                <a:ea typeface="Comfortaa"/>
                <a:cs typeface="Comfortaa"/>
                <a:sym typeface="Comfortaa"/>
              </a:rPr>
              <a:t>Aproximación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b="1" lang="es" sz="1400">
                <a:latin typeface="Comfortaa"/>
                <a:ea typeface="Comfortaa"/>
                <a:cs typeface="Comfortaa"/>
                <a:sym typeface="Comfortaa"/>
              </a:rPr>
              <a:t>Maquetación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b="1" lang="es" sz="1400">
                <a:latin typeface="Comfortaa"/>
                <a:ea typeface="Comfortaa"/>
                <a:cs typeface="Comfortaa"/>
                <a:sym typeface="Comfortaa"/>
              </a:rPr>
              <a:t>Funcionalidades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b="1" lang="es" sz="1400">
                <a:latin typeface="Comfortaa"/>
                <a:ea typeface="Comfortaa"/>
                <a:cs typeface="Comfortaa"/>
                <a:sym typeface="Comfortaa"/>
              </a:rPr>
              <a:t>Feedback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Presentación</a:t>
            </a:r>
            <a:endParaRPr/>
          </a:p>
        </p:txBody>
      </p:sp>
      <p:pic>
        <p:nvPicPr>
          <p:cNvPr id="144" name="Google Shape;144;p1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1800200"/>
            <a:ext cx="4083125" cy="16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5"/>
          <p:cNvSpPr txBox="1"/>
          <p:nvPr/>
        </p:nvSpPr>
        <p:spPr>
          <a:xfrm>
            <a:off x="5664275" y="1704638"/>
            <a:ext cx="25254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mfortaa"/>
              <a:buChar char="●"/>
            </a:pPr>
            <a:r>
              <a:rPr b="1" lang="es" sz="1500">
                <a:latin typeface="Comfortaa"/>
                <a:ea typeface="Comfortaa"/>
                <a:cs typeface="Comfortaa"/>
                <a:sym typeface="Comfortaa"/>
              </a:rPr>
              <a:t>Trabajo en equipo</a:t>
            </a:r>
            <a:endParaRPr b="1" sz="1500"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mfortaa"/>
              <a:buChar char="●"/>
            </a:pPr>
            <a:r>
              <a:rPr b="1" lang="es" sz="1500">
                <a:latin typeface="Comfortaa"/>
                <a:ea typeface="Comfortaa"/>
                <a:cs typeface="Comfortaa"/>
                <a:sym typeface="Comfortaa"/>
              </a:rPr>
              <a:t>Flexibilidad</a:t>
            </a:r>
            <a:endParaRPr b="1" sz="1500"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mfortaa"/>
              <a:buChar char="●"/>
            </a:pPr>
            <a:r>
              <a:rPr b="1" lang="es" sz="1500">
                <a:latin typeface="Comfortaa"/>
                <a:ea typeface="Comfortaa"/>
                <a:cs typeface="Comfortaa"/>
                <a:sym typeface="Comfortaa"/>
              </a:rPr>
              <a:t>Practicidad</a:t>
            </a:r>
            <a:endParaRPr b="1" sz="1500"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mfortaa"/>
              <a:buChar char="●"/>
            </a:pPr>
            <a:r>
              <a:rPr b="1" lang="es" sz="1500">
                <a:latin typeface="Comfortaa"/>
                <a:ea typeface="Comfortaa"/>
                <a:cs typeface="Comfortaa"/>
                <a:sym typeface="Comfortaa"/>
              </a:rPr>
              <a:t>Diseño analítico</a:t>
            </a:r>
            <a:endParaRPr b="1" sz="1500"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mfortaa"/>
              <a:buChar char="●"/>
            </a:pPr>
            <a:r>
              <a:rPr b="1" lang="es" sz="1500">
                <a:latin typeface="Comfortaa"/>
                <a:ea typeface="Comfortaa"/>
                <a:cs typeface="Comfortaa"/>
                <a:sym typeface="Comfortaa"/>
              </a:rPr>
              <a:t>UX</a:t>
            </a:r>
            <a:endParaRPr b="1" sz="15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819150" y="353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Presentación</a:t>
            </a:r>
            <a:endParaRPr/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7050" y="353812"/>
            <a:ext cx="4729901" cy="443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idea</a:t>
            </a:r>
            <a:endParaRPr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783475" y="2047775"/>
            <a:ext cx="43413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Nos encargaron desarrollar un equipo de visión artificial y una controladora para manejar un brazo robot.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Nosotros le dimos una vuelta de tuerca y conseguimos dar una imagen de marca al proyecto planteado y así hacerlo más amigable y cercano a todos los públicos.</a:t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0375" y="1990725"/>
            <a:ext cx="3164476" cy="210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819150" y="5745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Metodología</a:t>
            </a:r>
            <a:endParaRPr/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 rotWithShape="1">
          <a:blip r:embed="rId3">
            <a:alphaModFix/>
          </a:blip>
          <a:srcRect b="0" l="0" r="45846" t="0"/>
          <a:stretch/>
        </p:blipFill>
        <p:spPr>
          <a:xfrm>
            <a:off x="5219700" y="206875"/>
            <a:ext cx="3725400" cy="474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900" y="1636221"/>
            <a:ext cx="5039799" cy="3317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875" y="188600"/>
            <a:ext cx="8731824" cy="476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819150" y="4318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Aproximación</a:t>
            </a:r>
            <a:endParaRPr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50" y="1158162"/>
            <a:ext cx="1498101" cy="1498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8100" y="1158151"/>
            <a:ext cx="1498101" cy="1498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8500" y="1132851"/>
            <a:ext cx="1548675" cy="154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9350" y="1158136"/>
            <a:ext cx="1498100" cy="14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09625" y="1342935"/>
            <a:ext cx="1228825" cy="122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2313" y="2829350"/>
            <a:ext cx="1609376" cy="1609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195773" y="2995025"/>
            <a:ext cx="1702725" cy="127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987307" y="2995025"/>
            <a:ext cx="1371066" cy="122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577048" y="2829350"/>
            <a:ext cx="1498100" cy="14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353975" y="2924038"/>
            <a:ext cx="1308723" cy="1308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La página - Maquetación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5900" y="775812"/>
            <a:ext cx="2809326" cy="359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/>
          <p:nvPr>
            <p:ph type="title"/>
          </p:nvPr>
        </p:nvSpPr>
        <p:spPr>
          <a:xfrm>
            <a:off x="743250" y="18612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406D2C"/>
                </a:solidFill>
              </a:rPr>
              <a:t>MOBILE FIRST</a:t>
            </a:r>
            <a:endParaRPr b="1">
              <a:solidFill>
                <a:srgbClr val="406D2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06D2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777">
                <a:solidFill>
                  <a:srgbClr val="406D2C"/>
                </a:solidFill>
              </a:rPr>
              <a:t>Layout enfocado a la </a:t>
            </a:r>
            <a:endParaRPr b="1" sz="2777">
              <a:solidFill>
                <a:srgbClr val="406D2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777">
                <a:solidFill>
                  <a:srgbClr val="406D2C"/>
                </a:solidFill>
              </a:rPr>
              <a:t>experiencia de usuario</a:t>
            </a:r>
            <a:endParaRPr b="1" sz="2777">
              <a:solidFill>
                <a:srgbClr val="406D2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